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Poppins"/>
      <p:regular r:id="rId26"/>
      <p:bold r:id="rId27"/>
      <p:italic r:id="rId28"/>
      <p:boldItalic r:id="rId29"/>
    </p:embeddedFont>
    <p:embeddedFont>
      <p:font typeface="Pacifico"/>
      <p:regular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oppins-regular.fntdata"/><Relationship Id="rId25" Type="http://schemas.openxmlformats.org/officeDocument/2006/relationships/slide" Target="slides/slide21.xml"/><Relationship Id="rId28" Type="http://schemas.openxmlformats.org/officeDocument/2006/relationships/font" Target="fonts/Poppins-italic.fntdata"/><Relationship Id="rId27" Type="http://schemas.openxmlformats.org/officeDocument/2006/relationships/font" Target="fonts/Poppins-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Poppins-boldItalic.fntdata"/><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font" Target="fonts/Pacifico-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 name="Shape 30"/>
        <p:cNvGrpSpPr/>
        <p:nvPr/>
      </p:nvGrpSpPr>
      <p:grpSpPr>
        <a:xfrm>
          <a:off x="0" y="0"/>
          <a:ext cx="0" cy="0"/>
          <a:chOff x="0" y="0"/>
          <a:chExt cx="0" cy="0"/>
        </a:xfrm>
      </p:grpSpPr>
      <p:sp>
        <p:nvSpPr>
          <p:cNvPr id="31" name="Google Shape;31;p: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 name="Google Shape;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54b4a8583_07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54b4a8583_0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54b4a8583_08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54b4a8583_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54b4a8583_08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54b4a8583_0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54b4a8583_09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54b4a8583_0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54b4a8583_010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54b4a8583_0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54b4a8583_010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54b4a8583_0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54b4a8583_011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54b4a8583_0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8d0b7625c_03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8d0b7625c_0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54b4a8583_011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54b4a8583_0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54b4a8583_01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54b4a8583_0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g54b4a8583_0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 name="Google Shape;37;g54b4a8583_0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54b4a8583_01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54b4a8583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54b4a8583_01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54b4a8583_0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 name="Shape 41"/>
        <p:cNvGrpSpPr/>
        <p:nvPr/>
      </p:nvGrpSpPr>
      <p:grpSpPr>
        <a:xfrm>
          <a:off x="0" y="0"/>
          <a:ext cx="0" cy="0"/>
          <a:chOff x="0" y="0"/>
          <a:chExt cx="0" cy="0"/>
        </a:xfrm>
      </p:grpSpPr>
      <p:sp>
        <p:nvSpPr>
          <p:cNvPr id="42" name="Google Shape;42;g54b4a8583_0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54b4a8583_0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g54b4a8583_0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54b4a8583_0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g54b4a8583_04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5" name="Google Shape;55;g54b4a8583_0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g54b4a8583_05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54b4a8583_0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54b4a8583_05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54b4a8583_0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54b4a8583_06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54b4a8583_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54b4a8583_07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54b4a8583_0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idx="1" type="subTitle"/>
          </p:nvPr>
        </p:nvSpPr>
        <p:spPr>
          <a:xfrm>
            <a:off x="685800" y="2840053"/>
            <a:ext cx="7772400" cy="784800"/>
          </a:xfrm>
          <a:prstGeom prst="rect">
            <a:avLst/>
          </a:prstGeom>
        </p:spPr>
        <p:txBody>
          <a:bodyPr anchorCtr="0" anchor="t" bIns="91425" lIns="91425" spcFirstLastPara="1" rIns="91425" wrap="square" tIns="91425"/>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p:txBody>
      </p:sp>
      <p:sp>
        <p:nvSpPr>
          <p:cNvPr id="11" name="Google Shape;11;p2"/>
          <p:cNvSpPr txBox="1"/>
          <p:nvPr>
            <p:ph type="ctrTitle"/>
          </p:nvPr>
        </p:nvSpPr>
        <p:spPr>
          <a:xfrm>
            <a:off x="685800" y="1583342"/>
            <a:ext cx="7772400" cy="1159800"/>
          </a:xfrm>
          <a:prstGeom prst="rect">
            <a:avLst/>
          </a:prstGeom>
        </p:spPr>
        <p:txBody>
          <a:bodyPr anchorCtr="0" anchor="b" bIns="91425" lIns="91425" spcFirstLastPara="1" rIns="91425" wrap="square" tIns="91425"/>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2" name="Google Shape;12;p2"/>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457200" y="205978"/>
            <a:ext cx="8229600" cy="8574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5" name="Google Shape;15;p3"/>
          <p:cNvSpPr txBox="1"/>
          <p:nvPr>
            <p:ph idx="1" type="body"/>
          </p:nvPr>
        </p:nvSpPr>
        <p:spPr>
          <a:xfrm>
            <a:off x="457200" y="1200150"/>
            <a:ext cx="8229600" cy="3725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6" name="Google Shape;16;p3"/>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17" name="Shape 17"/>
        <p:cNvGrpSpPr/>
        <p:nvPr/>
      </p:nvGrpSpPr>
      <p:grpSpPr>
        <a:xfrm>
          <a:off x="0" y="0"/>
          <a:ext cx="0" cy="0"/>
          <a:chOff x="0" y="0"/>
          <a:chExt cx="0" cy="0"/>
        </a:xfrm>
      </p:grpSpPr>
      <p:sp>
        <p:nvSpPr>
          <p:cNvPr id="18" name="Google Shape;18;p4"/>
          <p:cNvSpPr txBox="1"/>
          <p:nvPr>
            <p:ph type="title"/>
          </p:nvPr>
        </p:nvSpPr>
        <p:spPr>
          <a:xfrm>
            <a:off x="457200" y="205978"/>
            <a:ext cx="8229600" cy="8574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9" name="Google Shape;19;p4"/>
          <p:cNvSpPr txBox="1"/>
          <p:nvPr>
            <p:ph idx="1" type="body"/>
          </p:nvPr>
        </p:nvSpPr>
        <p:spPr>
          <a:xfrm>
            <a:off x="457200" y="1200150"/>
            <a:ext cx="3994500" cy="3725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0" name="Google Shape;20;p4"/>
          <p:cNvSpPr txBox="1"/>
          <p:nvPr>
            <p:ph idx="2" type="body"/>
          </p:nvPr>
        </p:nvSpPr>
        <p:spPr>
          <a:xfrm>
            <a:off x="4692274" y="1200150"/>
            <a:ext cx="3994500" cy="3725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1" name="Google Shape;21;p4"/>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2" name="Shape 22"/>
        <p:cNvGrpSpPr/>
        <p:nvPr/>
      </p:nvGrpSpPr>
      <p:grpSpPr>
        <a:xfrm>
          <a:off x="0" y="0"/>
          <a:ext cx="0" cy="0"/>
          <a:chOff x="0" y="0"/>
          <a:chExt cx="0" cy="0"/>
        </a:xfrm>
      </p:grpSpPr>
      <p:sp>
        <p:nvSpPr>
          <p:cNvPr id="23" name="Google Shape;23;p5"/>
          <p:cNvSpPr txBox="1"/>
          <p:nvPr>
            <p:ph type="title"/>
          </p:nvPr>
        </p:nvSpPr>
        <p:spPr>
          <a:xfrm>
            <a:off x="457200" y="205978"/>
            <a:ext cx="8229600" cy="8574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4" name="Google Shape;24;p5"/>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25" name="Shape 25"/>
        <p:cNvGrpSpPr/>
        <p:nvPr/>
      </p:nvGrpSpPr>
      <p:grpSpPr>
        <a:xfrm>
          <a:off x="0" y="0"/>
          <a:ext cx="0" cy="0"/>
          <a:chOff x="0" y="0"/>
          <a:chExt cx="0" cy="0"/>
        </a:xfrm>
      </p:grpSpPr>
      <p:sp>
        <p:nvSpPr>
          <p:cNvPr id="26" name="Google Shape;26;p6"/>
          <p:cNvSpPr txBox="1"/>
          <p:nvPr>
            <p:ph idx="1" type="body"/>
          </p:nvPr>
        </p:nvSpPr>
        <p:spPr>
          <a:xfrm>
            <a:off x="457200" y="4406309"/>
            <a:ext cx="8229600" cy="519600"/>
          </a:xfrm>
          <a:prstGeom prst="rect">
            <a:avLst/>
          </a:prstGeom>
        </p:spPr>
        <p:txBody>
          <a:bodyPr anchorCtr="0" anchor="t" bIns="91425" lIns="91425" spcFirstLastPara="1" rIns="91425" wrap="square" tIns="91425"/>
          <a:lstStyle>
            <a:lvl1pPr indent="-228600" lvl="0" marL="457200" algn="ctr">
              <a:spcBef>
                <a:spcPts val="0"/>
              </a:spcBef>
              <a:spcAft>
                <a:spcPts val="0"/>
              </a:spcAft>
              <a:buClr>
                <a:schemeClr val="dk1"/>
              </a:buClr>
              <a:buSzPts val="1800"/>
              <a:buNone/>
              <a:defRPr sz="1800">
                <a:solidFill>
                  <a:schemeClr val="dk1"/>
                </a:solidFill>
              </a:defRPr>
            </a:lvl1pPr>
          </a:lstStyle>
          <a:p/>
        </p:txBody>
      </p:sp>
      <p:sp>
        <p:nvSpPr>
          <p:cNvPr id="27" name="Google Shape;27;p6"/>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8" name="Shape 28"/>
        <p:cNvGrpSpPr/>
        <p:nvPr/>
      </p:nvGrpSpPr>
      <p:grpSpPr>
        <a:xfrm>
          <a:off x="0" y="0"/>
          <a:ext cx="0" cy="0"/>
          <a:chOff x="0" y="0"/>
          <a:chExt cx="0" cy="0"/>
        </a:xfrm>
      </p:grpSpPr>
      <p:sp>
        <p:nvSpPr>
          <p:cNvPr id="29" name="Google Shape;29;p7"/>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ight-gradient">
    <p:bg>
      <p:bgPr>
        <a:gradFill>
          <a:gsLst>
            <a:gs pos="0">
              <a:schemeClr val="lt1"/>
            </a:gs>
            <a:gs pos="30000">
              <a:schemeClr val="lt1"/>
            </a:gs>
            <a:gs pos="100000">
              <a:schemeClr val="lt2"/>
            </a:gs>
          </a:gsLst>
          <a:path path="circle">
            <a:fillToRect b="50%" l="50%" r="50%" t="50%"/>
          </a:path>
          <a:tileRect/>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dk1"/>
              </a:buClr>
              <a:buSzPts val="3600"/>
              <a:buNone/>
              <a:defRPr b="1" sz="3600">
                <a:solidFill>
                  <a:schemeClr val="dk1"/>
                </a:solidFill>
              </a:defRPr>
            </a:lvl1pPr>
            <a:lvl2pPr lvl="1">
              <a:spcBef>
                <a:spcPts val="0"/>
              </a:spcBef>
              <a:spcAft>
                <a:spcPts val="0"/>
              </a:spcAft>
              <a:buClr>
                <a:schemeClr val="dk1"/>
              </a:buClr>
              <a:buSzPts val="3600"/>
              <a:buNone/>
              <a:defRPr b="1" sz="3600">
                <a:solidFill>
                  <a:schemeClr val="dk1"/>
                </a:solidFill>
              </a:defRPr>
            </a:lvl2pPr>
            <a:lvl3pPr lvl="2">
              <a:spcBef>
                <a:spcPts val="0"/>
              </a:spcBef>
              <a:spcAft>
                <a:spcPts val="0"/>
              </a:spcAft>
              <a:buClr>
                <a:schemeClr val="dk1"/>
              </a:buClr>
              <a:buSzPts val="3600"/>
              <a:buNone/>
              <a:defRPr b="1" sz="3600">
                <a:solidFill>
                  <a:schemeClr val="dk1"/>
                </a:solidFill>
              </a:defRPr>
            </a:lvl3pPr>
            <a:lvl4pPr lvl="3">
              <a:spcBef>
                <a:spcPts val="0"/>
              </a:spcBef>
              <a:spcAft>
                <a:spcPts val="0"/>
              </a:spcAft>
              <a:buClr>
                <a:schemeClr val="dk1"/>
              </a:buClr>
              <a:buSzPts val="3600"/>
              <a:buNone/>
              <a:defRPr b="1" sz="3600">
                <a:solidFill>
                  <a:schemeClr val="dk1"/>
                </a:solidFill>
              </a:defRPr>
            </a:lvl4pPr>
            <a:lvl5pPr lvl="4">
              <a:spcBef>
                <a:spcPts val="0"/>
              </a:spcBef>
              <a:spcAft>
                <a:spcPts val="0"/>
              </a:spcAft>
              <a:buClr>
                <a:schemeClr val="dk1"/>
              </a:buClr>
              <a:buSzPts val="3600"/>
              <a:buNone/>
              <a:defRPr b="1" sz="3600">
                <a:solidFill>
                  <a:schemeClr val="dk1"/>
                </a:solidFill>
              </a:defRPr>
            </a:lvl5pPr>
            <a:lvl6pPr lvl="5">
              <a:spcBef>
                <a:spcPts val="0"/>
              </a:spcBef>
              <a:spcAft>
                <a:spcPts val="0"/>
              </a:spcAft>
              <a:buClr>
                <a:schemeClr val="dk1"/>
              </a:buClr>
              <a:buSzPts val="3600"/>
              <a:buNone/>
              <a:defRPr b="1" sz="3600">
                <a:solidFill>
                  <a:schemeClr val="dk1"/>
                </a:solidFill>
              </a:defRPr>
            </a:lvl6pPr>
            <a:lvl7pPr lvl="6">
              <a:spcBef>
                <a:spcPts val="0"/>
              </a:spcBef>
              <a:spcAft>
                <a:spcPts val="0"/>
              </a:spcAft>
              <a:buClr>
                <a:schemeClr val="dk1"/>
              </a:buClr>
              <a:buSzPts val="3600"/>
              <a:buNone/>
              <a:defRPr b="1" sz="3600">
                <a:solidFill>
                  <a:schemeClr val="dk1"/>
                </a:solidFill>
              </a:defRPr>
            </a:lvl7pPr>
            <a:lvl8pPr lvl="7">
              <a:spcBef>
                <a:spcPts val="0"/>
              </a:spcBef>
              <a:spcAft>
                <a:spcPts val="0"/>
              </a:spcAft>
              <a:buClr>
                <a:schemeClr val="dk1"/>
              </a:buClr>
              <a:buSzPts val="3600"/>
              <a:buNone/>
              <a:defRPr b="1" sz="3600">
                <a:solidFill>
                  <a:schemeClr val="dk1"/>
                </a:solidFill>
              </a:defRPr>
            </a:lvl8pPr>
            <a:lvl9pPr lvl="8">
              <a:spcBef>
                <a:spcPts val="0"/>
              </a:spcBef>
              <a:spcAft>
                <a:spcPts val="0"/>
              </a:spcAft>
              <a:buClr>
                <a:schemeClr val="dk1"/>
              </a:buClr>
              <a:buSzPts val="3600"/>
              <a:buNone/>
              <a:defRPr b="1" sz="3600">
                <a:solidFill>
                  <a:schemeClr val="dk1"/>
                </a:solidFill>
              </a:defRPr>
            </a:lvl9pPr>
          </a:lstStyle>
          <a:p/>
        </p:txBody>
      </p:sp>
      <p:sp>
        <p:nvSpPr>
          <p:cNvPr id="7" name="Google Shape;7;p1"/>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lstStyle>
            <a:lvl1pPr indent="-419100" lvl="0" marL="457200">
              <a:spcBef>
                <a:spcPts val="600"/>
              </a:spcBef>
              <a:spcAft>
                <a:spcPts val="0"/>
              </a:spcAft>
              <a:buSzPts val="3000"/>
              <a:buChar char="●"/>
              <a:defRPr sz="30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8" name="Google Shape;8;p1"/>
          <p:cNvSpPr txBox="1"/>
          <p:nvPr>
            <p:ph idx="12" type="sldNum"/>
          </p:nvPr>
        </p:nvSpPr>
        <p:spPr>
          <a:xfrm>
            <a:off x="8556791" y="4749851"/>
            <a:ext cx="548700" cy="393600"/>
          </a:xfrm>
          <a:prstGeom prst="rect">
            <a:avLst/>
          </a:prstGeom>
          <a:noFill/>
          <a:ln>
            <a:noFill/>
          </a:ln>
        </p:spPr>
        <p:txBody>
          <a:bodyPr anchorCtr="0" anchor="ctr" bIns="91425" lIns="91425" spcFirstLastPara="1" rIns="91425" wrap="square" tIns="91425">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3" name="Shape 33"/>
        <p:cNvGrpSpPr/>
        <p:nvPr/>
      </p:nvGrpSpPr>
      <p:grpSpPr>
        <a:xfrm>
          <a:off x="0" y="0"/>
          <a:ext cx="0" cy="0"/>
          <a:chOff x="0" y="0"/>
          <a:chExt cx="0" cy="0"/>
        </a:xfrm>
      </p:grpSpPr>
      <p:sp>
        <p:nvSpPr>
          <p:cNvPr id="34" name="Google Shape;34;p8"/>
          <p:cNvSpPr txBox="1"/>
          <p:nvPr/>
        </p:nvSpPr>
        <p:spPr>
          <a:xfrm>
            <a:off x="174775" y="598000"/>
            <a:ext cx="8876400" cy="4110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6500">
                <a:solidFill>
                  <a:srgbClr val="FFFFFF"/>
                </a:solidFill>
                <a:latin typeface="Poppins"/>
                <a:ea typeface="Poppins"/>
                <a:cs typeface="Poppins"/>
                <a:sym typeface="Poppins"/>
              </a:rPr>
              <a:t>20 SECRETS</a:t>
            </a:r>
            <a:br>
              <a:rPr b="1" lang="en" sz="7200">
                <a:solidFill>
                  <a:srgbClr val="FFFFFF"/>
                </a:solidFill>
                <a:latin typeface="Poppins"/>
                <a:ea typeface="Poppins"/>
                <a:cs typeface="Poppins"/>
                <a:sym typeface="Poppins"/>
              </a:rPr>
            </a:br>
            <a:r>
              <a:rPr b="1" lang="en" sz="5000">
                <a:solidFill>
                  <a:srgbClr val="FFFFFF"/>
                </a:solidFill>
                <a:latin typeface="Poppins"/>
                <a:ea typeface="Poppins"/>
                <a:cs typeface="Poppins"/>
                <a:sym typeface="Poppins"/>
              </a:rPr>
              <a:t>To Generating</a:t>
            </a:r>
            <a:br>
              <a:rPr b="1" lang="en" sz="4800">
                <a:solidFill>
                  <a:srgbClr val="FFFFFF"/>
                </a:solidFill>
                <a:latin typeface="Poppins"/>
                <a:ea typeface="Poppins"/>
                <a:cs typeface="Poppins"/>
                <a:sym typeface="Poppins"/>
              </a:rPr>
            </a:br>
            <a:r>
              <a:rPr b="1" lang="en" sz="4800">
                <a:solidFill>
                  <a:srgbClr val="FFFFFF"/>
                </a:solidFill>
                <a:latin typeface="Poppins"/>
                <a:ea typeface="Poppins"/>
                <a:cs typeface="Poppins"/>
                <a:sym typeface="Poppins"/>
              </a:rPr>
              <a:t>Targeted Leads</a:t>
            </a:r>
            <a:endParaRPr b="1" sz="4800">
              <a:solidFill>
                <a:srgbClr val="FFFFFF"/>
              </a:solidFill>
              <a:latin typeface="Poppins"/>
              <a:ea typeface="Poppins"/>
              <a:cs typeface="Poppins"/>
              <a:sym typeface="Poppins"/>
            </a:endParaRPr>
          </a:p>
          <a:p>
            <a:pPr indent="0" lvl="0" marL="0" rtl="0" algn="ctr">
              <a:lnSpc>
                <a:spcPct val="115000"/>
              </a:lnSpc>
              <a:spcBef>
                <a:spcPts val="0"/>
              </a:spcBef>
              <a:spcAft>
                <a:spcPts val="0"/>
              </a:spcAft>
              <a:buNone/>
            </a:pPr>
            <a:r>
              <a:rPr b="1" lang="en" sz="5400">
                <a:solidFill>
                  <a:srgbClr val="FFFFFF"/>
                </a:solidFill>
                <a:highlight>
                  <a:srgbClr val="3C78D8"/>
                </a:highlight>
                <a:latin typeface="Poppins"/>
                <a:ea typeface="Poppins"/>
                <a:cs typeface="Poppins"/>
                <a:sym typeface="Poppins"/>
              </a:rPr>
              <a:t>From LinkedIn</a:t>
            </a:r>
            <a:endParaRPr b="1" sz="3600">
              <a:solidFill>
                <a:srgbClr val="FFFFFF"/>
              </a:solidFill>
              <a:latin typeface="Poppins"/>
              <a:ea typeface="Poppins"/>
              <a:cs typeface="Poppins"/>
              <a:sym typeface="Poppi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#9</a:t>
            </a:r>
            <a:endParaRPr>
              <a:latin typeface="Pacifico"/>
              <a:ea typeface="Pacifico"/>
              <a:cs typeface="Pacifico"/>
              <a:sym typeface="Pacifico"/>
            </a:endParaRPr>
          </a:p>
        </p:txBody>
      </p:sp>
      <p:sp>
        <p:nvSpPr>
          <p:cNvPr id="88" name="Google Shape;88;p17"/>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solidFill>
                  <a:schemeClr val="dk1"/>
                </a:solidFill>
              </a:rPr>
              <a:t>Introduce Others</a:t>
            </a:r>
            <a:endParaRPr b="1">
              <a:solidFill>
                <a:schemeClr val="dk1"/>
              </a:solidFill>
            </a:endParaRPr>
          </a:p>
          <a:p>
            <a:pPr indent="0" lvl="0" marL="0" rtl="0" algn="l">
              <a:spcBef>
                <a:spcPts val="600"/>
              </a:spcBef>
              <a:spcAft>
                <a:spcPts val="0"/>
              </a:spcAft>
              <a:buClr>
                <a:schemeClr val="dk1"/>
              </a:buClr>
              <a:buSzPts val="1100"/>
              <a:buFont typeface="Arial"/>
              <a:buNone/>
            </a:pPr>
            <a:r>
              <a:t/>
            </a:r>
            <a:endParaRPr b="1">
              <a:solidFill>
                <a:schemeClr val="dk1"/>
              </a:solidFill>
            </a:endParaRPr>
          </a:p>
          <a:p>
            <a:pPr indent="0" lvl="0" marL="0" rtl="0" algn="ctr">
              <a:spcBef>
                <a:spcPts val="600"/>
              </a:spcBef>
              <a:spcAft>
                <a:spcPts val="0"/>
              </a:spcAft>
              <a:buClr>
                <a:schemeClr val="dk1"/>
              </a:buClr>
              <a:buSzPts val="1100"/>
              <a:buFont typeface="Arial"/>
              <a:buNone/>
            </a:pPr>
            <a:r>
              <a:rPr lang="en" sz="2800">
                <a:solidFill>
                  <a:schemeClr val="dk1"/>
                </a:solidFill>
              </a:rPr>
              <a:t>Start sending introductions to your first-degree contacts who you see could mutually benefit each others businesses.</a:t>
            </a:r>
            <a:endParaRPr sz="2800">
              <a:solidFill>
                <a:schemeClr val="dk1"/>
              </a:solidFill>
            </a:endParaRPr>
          </a:p>
          <a:p>
            <a:pPr indent="0" lvl="0" marL="0" rtl="0" algn="ctr">
              <a:spcBef>
                <a:spcPts val="600"/>
              </a:spcBef>
              <a:spcAft>
                <a:spcPts val="0"/>
              </a:spcAft>
              <a:buClr>
                <a:schemeClr val="dk1"/>
              </a:buClr>
              <a:buSzPts val="1100"/>
              <a:buFont typeface="Arial"/>
              <a:buNone/>
            </a:pPr>
            <a:r>
              <a:t/>
            </a:r>
            <a:endParaRPr>
              <a:solidFill>
                <a:schemeClr val="dk1"/>
              </a:solidFill>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8"/>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#10</a:t>
            </a:r>
            <a:endParaRPr>
              <a:latin typeface="Pacifico"/>
              <a:ea typeface="Pacifico"/>
              <a:cs typeface="Pacifico"/>
              <a:sym typeface="Pacifico"/>
            </a:endParaRPr>
          </a:p>
        </p:txBody>
      </p:sp>
      <p:sp>
        <p:nvSpPr>
          <p:cNvPr id="94" name="Google Shape;94;p18"/>
          <p:cNvSpPr txBox="1"/>
          <p:nvPr>
            <p:ph idx="1" type="body"/>
          </p:nvPr>
        </p:nvSpPr>
        <p:spPr>
          <a:xfrm>
            <a:off x="457200" y="11870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Recommend Others</a:t>
            </a:r>
            <a:endParaRPr b="1"/>
          </a:p>
          <a:p>
            <a:pPr indent="0" lvl="0" marL="0" rtl="0" algn="l">
              <a:spcBef>
                <a:spcPts val="600"/>
              </a:spcBef>
              <a:spcAft>
                <a:spcPts val="0"/>
              </a:spcAft>
              <a:buClr>
                <a:schemeClr val="dk1"/>
              </a:buClr>
              <a:buSzPts val="1100"/>
              <a:buFont typeface="Arial"/>
              <a:buNone/>
            </a:pPr>
            <a:r>
              <a:t/>
            </a:r>
            <a:endParaRPr sz="2800"/>
          </a:p>
          <a:p>
            <a:pPr indent="0" lvl="0" marL="0" rtl="0" algn="ctr">
              <a:spcBef>
                <a:spcPts val="600"/>
              </a:spcBef>
              <a:spcAft>
                <a:spcPts val="0"/>
              </a:spcAft>
              <a:buClr>
                <a:schemeClr val="dk1"/>
              </a:buClr>
              <a:buSzPts val="1100"/>
              <a:buFont typeface="Arial"/>
              <a:buNone/>
            </a:pPr>
            <a:r>
              <a:rPr lang="en" sz="2800"/>
              <a:t>When someone has a great product or service, make sure you write an excellent recommendation. This touches on the reciprocity factor, in that the more recommendations you give, the more you'll receive.</a:t>
            </a:r>
            <a:endParaRPr sz="2800"/>
          </a:p>
          <a:p>
            <a:pPr indent="0" lvl="0" marL="0" rtl="0" algn="ctr">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#11</a:t>
            </a:r>
            <a:endParaRPr>
              <a:latin typeface="Pacifico"/>
              <a:ea typeface="Pacifico"/>
              <a:cs typeface="Pacifico"/>
              <a:sym typeface="Pacifico"/>
            </a:endParaRPr>
          </a:p>
        </p:txBody>
      </p:sp>
      <p:sp>
        <p:nvSpPr>
          <p:cNvPr id="100" name="Google Shape;100;p19"/>
          <p:cNvSpPr txBox="1"/>
          <p:nvPr>
            <p:ph idx="1" type="body"/>
          </p:nvPr>
        </p:nvSpPr>
        <p:spPr>
          <a:xfrm>
            <a:off x="457200" y="384950"/>
            <a:ext cx="8229600" cy="4437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Share Updates</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Every time you share an update or post, your message, along with a link to your profile, shows up on the news feed of your connections. This will help to establish you as an expert and will get your profile more views.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2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#12</a:t>
            </a:r>
            <a:endParaRPr>
              <a:latin typeface="Pacifico"/>
              <a:ea typeface="Pacifico"/>
              <a:cs typeface="Pacifico"/>
              <a:sym typeface="Pacifico"/>
            </a:endParaRPr>
          </a:p>
        </p:txBody>
      </p:sp>
      <p:sp>
        <p:nvSpPr>
          <p:cNvPr id="106" name="Google Shape;106;p20"/>
          <p:cNvSpPr txBox="1"/>
          <p:nvPr>
            <p:ph idx="1" type="body"/>
          </p:nvPr>
        </p:nvSpPr>
        <p:spPr>
          <a:xfrm>
            <a:off x="457200" y="387450"/>
            <a:ext cx="8229600" cy="418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Utilize LinkedIn Ads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They are more affordable than you think and can be used for more than just generating leads.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#13</a:t>
            </a:r>
            <a:endParaRPr>
              <a:latin typeface="Pacifico"/>
              <a:ea typeface="Pacifico"/>
              <a:cs typeface="Pacifico"/>
              <a:sym typeface="Pacifico"/>
            </a:endParaRPr>
          </a:p>
        </p:txBody>
      </p:sp>
      <p:sp>
        <p:nvSpPr>
          <p:cNvPr id="112" name="Google Shape;112;p21"/>
          <p:cNvSpPr txBox="1"/>
          <p:nvPr>
            <p:ph idx="1" type="body"/>
          </p:nvPr>
        </p:nvSpPr>
        <p:spPr>
          <a:xfrm>
            <a:off x="531875" y="472050"/>
            <a:ext cx="8229600" cy="4564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Conduct an Advanced Search</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With </a:t>
            </a:r>
            <a:r>
              <a:rPr lang="en"/>
              <a:t>LinkedIn's</a:t>
            </a:r>
            <a:r>
              <a:rPr lang="en"/>
              <a:t> advanced search capabilities, you can narrow down your search results to those users who fit within your target audience parameters.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#14</a:t>
            </a:r>
            <a:endParaRPr>
              <a:latin typeface="Pacifico"/>
              <a:ea typeface="Pacifico"/>
              <a:cs typeface="Pacifico"/>
              <a:sym typeface="Pacifico"/>
            </a:endParaRPr>
          </a:p>
        </p:txBody>
      </p:sp>
      <p:sp>
        <p:nvSpPr>
          <p:cNvPr id="118" name="Google Shape;118;p22"/>
          <p:cNvSpPr txBox="1"/>
          <p:nvPr>
            <p:ph idx="1" type="body"/>
          </p:nvPr>
        </p:nvSpPr>
        <p:spPr>
          <a:xfrm>
            <a:off x="457200" y="429600"/>
            <a:ext cx="8229600" cy="4093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Utilize Direct Messaging</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Direct messaging on LinkedIn is one of the most effective ways you can drive more sales.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#15</a:t>
            </a:r>
            <a:endParaRPr>
              <a:latin typeface="Pacifico"/>
              <a:ea typeface="Pacifico"/>
              <a:cs typeface="Pacifico"/>
              <a:sym typeface="Pacifico"/>
            </a:endParaRPr>
          </a:p>
        </p:txBody>
      </p:sp>
      <p:sp>
        <p:nvSpPr>
          <p:cNvPr id="124" name="Google Shape;124;p23"/>
          <p:cNvSpPr txBox="1"/>
          <p:nvPr>
            <p:ph idx="1" type="body"/>
          </p:nvPr>
        </p:nvSpPr>
        <p:spPr>
          <a:xfrm>
            <a:off x="556000" y="549250"/>
            <a:ext cx="8229600" cy="4092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Post Regularly</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Make sure that you are posting and sharing content on a regular basis, both links to content outside of LinkedIn, and long-form posts created with LinkedInÕs Pulse.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#16</a:t>
            </a:r>
            <a:endParaRPr>
              <a:latin typeface="Pacifico"/>
              <a:ea typeface="Pacifico"/>
              <a:cs typeface="Pacifico"/>
              <a:sym typeface="Pacifico"/>
            </a:endParaRPr>
          </a:p>
        </p:txBody>
      </p:sp>
      <p:sp>
        <p:nvSpPr>
          <p:cNvPr id="130" name="Google Shape;130;p24"/>
          <p:cNvSpPr txBox="1"/>
          <p:nvPr>
            <p:ph idx="1" type="body"/>
          </p:nvPr>
        </p:nvSpPr>
        <p:spPr>
          <a:xfrm>
            <a:off x="510900" y="563025"/>
            <a:ext cx="8229600" cy="4123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Contribute to Discussions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To broaden your reach, identify discussions that are popular and start commenting on the topic.</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#17</a:t>
            </a:r>
            <a:endParaRPr>
              <a:latin typeface="Pacifico"/>
              <a:ea typeface="Pacifico"/>
              <a:cs typeface="Pacifico"/>
              <a:sym typeface="Pacifico"/>
            </a:endParaRPr>
          </a:p>
        </p:txBody>
      </p:sp>
      <p:sp>
        <p:nvSpPr>
          <p:cNvPr id="136" name="Google Shape;136;p25"/>
          <p:cNvSpPr txBox="1"/>
          <p:nvPr>
            <p:ph idx="1" type="body"/>
          </p:nvPr>
        </p:nvSpPr>
        <p:spPr>
          <a:xfrm>
            <a:off x="648550" y="432375"/>
            <a:ext cx="8229600" cy="4161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Sponsor Updates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Promote your business with sponsored updates to reach a more significant number of users.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#18</a:t>
            </a:r>
            <a:endParaRPr>
              <a:latin typeface="Pacifico"/>
              <a:ea typeface="Pacifico"/>
              <a:cs typeface="Pacifico"/>
              <a:sym typeface="Pacifico"/>
            </a:endParaRPr>
          </a:p>
        </p:txBody>
      </p:sp>
      <p:sp>
        <p:nvSpPr>
          <p:cNvPr id="142" name="Google Shape;142;p26"/>
          <p:cNvSpPr txBox="1"/>
          <p:nvPr>
            <p:ph idx="1" type="body"/>
          </p:nvPr>
        </p:nvSpPr>
        <p:spPr>
          <a:xfrm>
            <a:off x="361125" y="517325"/>
            <a:ext cx="8229600" cy="4101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Engage with Your Audience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Be sure to reply to every comment that you receive, even if it is just a compliment on your content.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 name="Shape 38"/>
        <p:cNvGrpSpPr/>
        <p:nvPr/>
      </p:nvGrpSpPr>
      <p:grpSpPr>
        <a:xfrm>
          <a:off x="0" y="0"/>
          <a:ext cx="0" cy="0"/>
          <a:chOff x="0" y="0"/>
          <a:chExt cx="0" cy="0"/>
        </a:xfrm>
      </p:grpSpPr>
      <p:sp>
        <p:nvSpPr>
          <p:cNvPr id="39" name="Google Shape;39;p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a:t>
            </a:r>
            <a:endParaRPr>
              <a:latin typeface="Pacifico"/>
              <a:ea typeface="Pacifico"/>
              <a:cs typeface="Pacifico"/>
              <a:sym typeface="Pacifico"/>
            </a:endParaRPr>
          </a:p>
        </p:txBody>
      </p:sp>
      <p:sp>
        <p:nvSpPr>
          <p:cNvPr id="40" name="Google Shape;40;p9"/>
          <p:cNvSpPr txBox="1"/>
          <p:nvPr>
            <p:ph idx="1" type="body"/>
          </p:nvPr>
        </p:nvSpPr>
        <p:spPr>
          <a:xfrm>
            <a:off x="457200" y="1128425"/>
            <a:ext cx="8229600" cy="376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Be Specific</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If you don't inform people of who you are, what you do, and how you can help them, then those who land on your page will be confused.</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#19</a:t>
            </a:r>
            <a:endParaRPr>
              <a:latin typeface="Pacifico"/>
              <a:ea typeface="Pacifico"/>
              <a:cs typeface="Pacifico"/>
              <a:sym typeface="Pacifico"/>
            </a:endParaRPr>
          </a:p>
        </p:txBody>
      </p:sp>
      <p:sp>
        <p:nvSpPr>
          <p:cNvPr id="148" name="Google Shape;148;p27"/>
          <p:cNvSpPr txBox="1"/>
          <p:nvPr>
            <p:ph idx="1" type="body"/>
          </p:nvPr>
        </p:nvSpPr>
        <p:spPr>
          <a:xfrm>
            <a:off x="457200" y="446125"/>
            <a:ext cx="8229600" cy="43764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Optimize Your Company Page</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Just like with your company website, you want to optimize your page with the right keywords to make it easier to find in searches.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8"/>
          <p:cNvSpPr txBox="1"/>
          <p:nvPr>
            <p:ph type="title"/>
          </p:nvPr>
        </p:nvSpPr>
        <p:spPr>
          <a:xfrm>
            <a:off x="457200" y="165001"/>
            <a:ext cx="8229600" cy="72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#20</a:t>
            </a:r>
            <a:endParaRPr>
              <a:latin typeface="Pacifico"/>
              <a:ea typeface="Pacifico"/>
              <a:cs typeface="Pacifico"/>
              <a:sym typeface="Pacifico"/>
            </a:endParaRPr>
          </a:p>
        </p:txBody>
      </p:sp>
      <p:sp>
        <p:nvSpPr>
          <p:cNvPr id="154" name="Google Shape;154;p28"/>
          <p:cNvSpPr txBox="1"/>
          <p:nvPr>
            <p:ph idx="1" type="body"/>
          </p:nvPr>
        </p:nvSpPr>
        <p:spPr>
          <a:xfrm>
            <a:off x="523975" y="427300"/>
            <a:ext cx="8292900" cy="4374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Create Showcase Pages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Promote specific products or cater to individual buyers personas with LinkedIn Showcase pages.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a:p>
          <a:p>
            <a:pPr indent="457200" lvl="0" marL="0" rtl="0" algn="l">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 name="Shape 44"/>
        <p:cNvGrpSpPr/>
        <p:nvPr/>
      </p:nvGrpSpPr>
      <p:grpSpPr>
        <a:xfrm>
          <a:off x="0" y="0"/>
          <a:ext cx="0" cy="0"/>
          <a:chOff x="0" y="0"/>
          <a:chExt cx="0" cy="0"/>
        </a:xfrm>
      </p:grpSpPr>
      <p:sp>
        <p:nvSpPr>
          <p:cNvPr id="45" name="Google Shape;45;p10"/>
          <p:cNvSpPr txBox="1"/>
          <p:nvPr>
            <p:ph type="title"/>
          </p:nvPr>
        </p:nvSpPr>
        <p:spPr>
          <a:xfrm>
            <a:off x="457200" y="7765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a:t>
            </a:r>
            <a:endParaRPr>
              <a:latin typeface="Pacifico"/>
              <a:ea typeface="Pacifico"/>
              <a:cs typeface="Pacifico"/>
              <a:sym typeface="Pacifico"/>
            </a:endParaRPr>
          </a:p>
        </p:txBody>
      </p:sp>
      <p:sp>
        <p:nvSpPr>
          <p:cNvPr id="46" name="Google Shape;46;p10"/>
          <p:cNvSpPr txBox="1"/>
          <p:nvPr>
            <p:ph idx="1" type="body"/>
          </p:nvPr>
        </p:nvSpPr>
        <p:spPr>
          <a:xfrm>
            <a:off x="457200" y="622725"/>
            <a:ext cx="8229600" cy="4446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Add Websites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You can include up to three links to your LinkedIn profile. Increase your viewer's curiosity by adding customized links to your website.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 name="Shape 50"/>
        <p:cNvGrpSpPr/>
        <p:nvPr/>
      </p:nvGrpSpPr>
      <p:grpSpPr>
        <a:xfrm>
          <a:off x="0" y="0"/>
          <a:ext cx="0" cy="0"/>
          <a:chOff x="0" y="0"/>
          <a:chExt cx="0" cy="0"/>
        </a:xfrm>
      </p:grpSpPr>
      <p:sp>
        <p:nvSpPr>
          <p:cNvPr id="51" name="Google Shape;51;p1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#3</a:t>
            </a:r>
            <a:endParaRPr>
              <a:latin typeface="Pacifico"/>
              <a:ea typeface="Pacifico"/>
              <a:cs typeface="Pacifico"/>
              <a:sym typeface="Pacifico"/>
            </a:endParaRPr>
          </a:p>
        </p:txBody>
      </p:sp>
      <p:sp>
        <p:nvSpPr>
          <p:cNvPr id="52" name="Google Shape;52;p11"/>
          <p:cNvSpPr txBox="1"/>
          <p:nvPr>
            <p:ph idx="1" type="body"/>
          </p:nvPr>
        </p:nvSpPr>
        <p:spPr>
          <a:xfrm>
            <a:off x="457200" y="11665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Be Creative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600"/>
              <a:t>Be creative with your LinkedIn profile to stand out from the crowd. Stand out by including a video that automatically starts when people land on your profile.</a:t>
            </a:r>
            <a:endParaRPr sz="26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a:p>
          <a:p>
            <a:pPr indent="457200" lvl="0" marL="0" rtl="0" algn="l">
              <a:spcBef>
                <a:spcPts val="600"/>
              </a:spcBef>
              <a:spcAft>
                <a:spcPts val="0"/>
              </a:spcAft>
              <a:buNone/>
            </a:pPr>
            <a:r>
              <a:t/>
            </a:r>
            <a:endParaRPr b="1"/>
          </a:p>
          <a:p>
            <a:pPr indent="457200" lvl="0" marL="0" rtl="0" algn="l">
              <a:spcBef>
                <a:spcPts val="600"/>
              </a:spcBef>
              <a:spcAft>
                <a:spcPts val="0"/>
              </a:spcAft>
              <a:buNone/>
            </a:pPr>
            <a:r>
              <a:t/>
            </a:r>
            <a:endParaRPr b="1"/>
          </a:p>
          <a:p>
            <a:pPr indent="0" lvl="0" marL="0" rtl="0" algn="l">
              <a:spcBef>
                <a:spcPts val="6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 name="Shape 56"/>
        <p:cNvGrpSpPr/>
        <p:nvPr/>
      </p:nvGrpSpPr>
      <p:grpSpPr>
        <a:xfrm>
          <a:off x="0" y="0"/>
          <a:ext cx="0" cy="0"/>
          <a:chOff x="0" y="0"/>
          <a:chExt cx="0" cy="0"/>
        </a:xfrm>
      </p:grpSpPr>
      <p:sp>
        <p:nvSpPr>
          <p:cNvPr id="57" name="Google Shape;57;p12"/>
          <p:cNvSpPr txBox="1"/>
          <p:nvPr>
            <p:ph type="title"/>
          </p:nvPr>
        </p:nvSpPr>
        <p:spPr>
          <a:xfrm>
            <a:off x="457200" y="379126"/>
            <a:ext cx="8229600" cy="696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#4</a:t>
            </a:r>
            <a:endParaRPr>
              <a:latin typeface="Pacifico"/>
              <a:ea typeface="Pacifico"/>
              <a:cs typeface="Pacifico"/>
              <a:sym typeface="Pacifico"/>
            </a:endParaRPr>
          </a:p>
        </p:txBody>
      </p:sp>
      <p:sp>
        <p:nvSpPr>
          <p:cNvPr id="58" name="Google Shape;58;p12"/>
          <p:cNvSpPr txBox="1"/>
          <p:nvPr>
            <p:ph idx="1" type="body"/>
          </p:nvPr>
        </p:nvSpPr>
        <p:spPr>
          <a:xfrm>
            <a:off x="457200" y="499200"/>
            <a:ext cx="8229600" cy="4511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Ask to Connect</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When someone views your profile, reach out to them and ask them to connect. To gain more leads, you need to communicate with everyone who shows an interest in your page.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sz="2400"/>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#5</a:t>
            </a:r>
            <a:endParaRPr>
              <a:latin typeface="Pacifico"/>
              <a:ea typeface="Pacifico"/>
              <a:cs typeface="Pacifico"/>
              <a:sym typeface="Pacifico"/>
            </a:endParaRPr>
          </a:p>
        </p:txBody>
      </p:sp>
      <p:sp>
        <p:nvSpPr>
          <p:cNvPr id="64" name="Google Shape;64;p13"/>
          <p:cNvSpPr txBox="1"/>
          <p:nvPr>
            <p:ph idx="1" type="body"/>
          </p:nvPr>
        </p:nvSpPr>
        <p:spPr>
          <a:xfrm>
            <a:off x="618150" y="1115575"/>
            <a:ext cx="8068800" cy="3526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Add Contact Info</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In your page summary, be sure to include your contact information and a link to the contact page on your website.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Google Shape;69;p14"/>
          <p:cNvSpPr txBox="1"/>
          <p:nvPr>
            <p:ph type="title"/>
          </p:nvPr>
        </p:nvSpPr>
        <p:spPr>
          <a:xfrm>
            <a:off x="457200" y="5760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#6</a:t>
            </a:r>
            <a:endParaRPr>
              <a:latin typeface="Pacifico"/>
              <a:ea typeface="Pacifico"/>
              <a:cs typeface="Pacifico"/>
              <a:sym typeface="Pacifico"/>
            </a:endParaRPr>
          </a:p>
        </p:txBody>
      </p:sp>
      <p:sp>
        <p:nvSpPr>
          <p:cNvPr id="70" name="Google Shape;70;p14"/>
          <p:cNvSpPr txBox="1"/>
          <p:nvPr>
            <p:ph idx="1" type="body"/>
          </p:nvPr>
        </p:nvSpPr>
        <p:spPr>
          <a:xfrm>
            <a:off x="457200" y="1002325"/>
            <a:ext cx="8229600" cy="3992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 </a:t>
            </a:r>
            <a:r>
              <a:rPr b="1" lang="en"/>
              <a:t>Answer Questions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LinkedIn has a section where people can ask questions from professionals. Take some time to answer questions about your niche, then follow up with a private message to the person.</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None/>
            </a:pPr>
            <a:r>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#7</a:t>
            </a:r>
            <a:endParaRPr>
              <a:latin typeface="Pacifico"/>
              <a:ea typeface="Pacifico"/>
              <a:cs typeface="Pacifico"/>
              <a:sym typeface="Pacifico"/>
            </a:endParaRPr>
          </a:p>
        </p:txBody>
      </p:sp>
      <p:sp>
        <p:nvSpPr>
          <p:cNvPr id="76" name="Google Shape;76;p15"/>
          <p:cNvSpPr txBox="1"/>
          <p:nvPr>
            <p:ph idx="1" type="body"/>
          </p:nvPr>
        </p:nvSpPr>
        <p:spPr>
          <a:xfrm>
            <a:off x="410525" y="528050"/>
            <a:ext cx="8229600" cy="4230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Join Group Discussions</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400"/>
              <a:t>Become a member of LinkedIn Groups that are relevant to your niche and join in on the discussions. This will help more people become aware of who you are and what you do.</a:t>
            </a:r>
            <a:endParaRPr sz="24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#8</a:t>
            </a:r>
            <a:endParaRPr>
              <a:latin typeface="Pacifico"/>
              <a:ea typeface="Pacifico"/>
              <a:cs typeface="Pacifico"/>
              <a:sym typeface="Pacifico"/>
            </a:endParaRPr>
          </a:p>
        </p:txBody>
      </p:sp>
      <p:sp>
        <p:nvSpPr>
          <p:cNvPr id="82" name="Google Shape;82;p16"/>
          <p:cNvSpPr txBox="1"/>
          <p:nvPr>
            <p:ph idx="1" type="body"/>
          </p:nvPr>
        </p:nvSpPr>
        <p:spPr>
          <a:xfrm>
            <a:off x="457200" y="500050"/>
            <a:ext cx="8229600" cy="41301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 </a:t>
            </a:r>
            <a:r>
              <a:rPr b="1" lang="en"/>
              <a:t>Create an Event</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Create a business networking event and promote it on LinkedIn to take the conversation offline and meet more people face-to-face.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ight 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